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D2F43-9E41-CB08-8E92-17A07FD37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0B9DE3-BF1E-768F-C271-A8C5D676A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A4A85-1342-572B-2D03-ACC98B10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30AE18-3046-7014-C6C9-2974A4AC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042A9-7D32-BB25-09E5-014DF40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1E510-AFBF-40F5-AEF2-546B327A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63BE6-1C70-052E-DF8C-3BEF648F4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884915-7A9B-3504-24D0-42075BF8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F03B6-4D0F-D929-0315-A8256336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63A35-3717-1860-95FE-6A0B9691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0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A99FA1-F42A-E122-79A0-8D8459D8B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62BBDB-27A5-F078-15F5-8A6A844E4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A2DFD-006C-AE7E-0001-096FC893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A94E1-A3B0-C235-962F-574AB0DD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9C341-8419-73FE-66A6-8F11C799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6229F-96B9-DEA0-AB7C-BA6EF42B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097F77-D6FF-F008-60E6-006E78C8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B2E6A-69FA-EF60-9BBD-617F851B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101809-69F2-5F03-7212-D2DC90DA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6E9097-9D4B-D1E1-42D9-B45A9FE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8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FB731-05AD-9C31-C517-389A95D0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8460D4-0F22-5166-A166-AC40F33A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21BED-449B-1AF5-2EF6-98D0AA18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3615F6-40FD-7788-56B0-05FF3D99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74EB9-A8FC-FD07-24C0-C28B0296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4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2E628-6A81-2660-1EBD-8D74A515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B9B4CA-E966-3D90-373F-8A92448FB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38D0A3-2509-A00B-10B4-586F882C6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812508-FFAA-1347-71C4-B16FDF91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367C0-62D1-9FEA-9EEF-D7ABC07B1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ACB93B-3559-6516-337A-8F6C8278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4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E66AD-3B18-CE2D-B541-D33BF481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555A0F-00A6-0505-EC35-8C6BB4522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2FD788-E665-B4F5-E90F-12C399288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C01EBE-6CF7-9B2F-E041-1E9814AD4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B4C111-46C8-8674-61BA-AFB08957F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1567E2-D48D-D73D-8B08-6C842FC4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4C29EF-8068-1C4D-3143-411F0582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67F6E1-8B5D-F93C-38CE-72527AFD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2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1C3CC-47F9-EF15-6F8B-286E5928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9FBBE-D72E-D6F7-ABA7-C9BEEC26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6F126D-121D-E92C-1BA3-1D8684B5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3B6E7D-48B1-DB56-6E4A-B870EDD8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9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CD0245-C610-B542-DF3F-5CB0C8B0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3FFD67-BDAC-DBAD-8D3E-ACA43531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27CDA4-899D-B4B4-E246-0B8F6EAF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1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7C7D6-02A3-B30F-86F4-7095673B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00CBB-F619-843D-E8E5-7787C651E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FD7224-42D5-561E-DA88-ADA469234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81422E-5BCE-B6DC-F035-ADCE373F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E547DE-3C44-ED69-0891-AB5F101C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0DD16-A181-228B-79E7-427234D3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8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FC066-1DC8-0471-C4D2-C11030BE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9FC868-DBA6-88E2-5DDF-670D53072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CFB99-1FED-15FD-9A43-D58125490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D45AE-4124-B955-BEEE-0004698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EDBC49-221B-3638-5423-F184F28E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4CEC65-DC74-6FE3-40AA-7AF8A8B8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5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B76B8-4C7F-5CDC-8AE0-B2097A07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D95AE-36D1-1FD9-3649-F5AA2F2D0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E6E37-DFF3-3342-2C49-AFE2F3D89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38E47B-E3A7-4305-8BC0-1EF1E007A3F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0D047B-C116-B511-8595-015CDF359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91BB1-CF75-A244-B93D-31E29FF7D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E3B46-DDBF-4EF6-823A-B42BAF0A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AACF3-269B-D5C7-29D8-B265B712C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2501"/>
            <a:ext cx="12192000" cy="1541462"/>
          </a:xfrm>
        </p:spPr>
        <p:txBody>
          <a:bodyPr>
            <a:noAutofit/>
          </a:bodyPr>
          <a:lstStyle/>
          <a:p>
            <a:r>
              <a:rPr lang="ru-RU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Риск вертикального переноса генетических конструкций в половые клетки: </a:t>
            </a:r>
            <a:br>
              <a:rPr lang="ru-RU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и апробация метода для ооцитов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500E4-28AD-E440-BFBE-4D2446A2AD66}"/>
              </a:ext>
            </a:extLst>
          </p:cNvPr>
          <p:cNvSpPr txBox="1"/>
          <p:nvPr/>
        </p:nvSpPr>
        <p:spPr>
          <a:xfrm>
            <a:off x="0" y="3814763"/>
            <a:ext cx="12192000" cy="147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Маликова А.Д., Анисина Е.А., Плигина К.Л., </a:t>
            </a:r>
            <a:r>
              <a:rPr lang="ru-RU" sz="2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Жанатаев</a:t>
            </a: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А.К.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buNone/>
            </a:pPr>
            <a:r>
              <a:rPr lang="ru-RU" sz="1800" dirty="0">
                <a:effectLst/>
                <a:ea typeface="Calibri" panose="020F0502020204030204" pitchFamily="34" charset="0"/>
              </a:rPr>
              <a:t>Федеральное государственное бюджетное научное учреждение «Федеральный исследовательский центр оригинальных и перспективных биомедицинских и фармацевтических технологий»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E7017-6366-2B91-0A0C-F54159EC095A}"/>
              </a:ext>
            </a:extLst>
          </p:cNvPr>
          <p:cNvSpPr txBox="1"/>
          <p:nvPr/>
        </p:nvSpPr>
        <p:spPr>
          <a:xfrm>
            <a:off x="8648700" y="630606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malikova_ad@academpharm.ru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9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1F9D4-B315-0F05-3367-BA267A77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1"/>
            <a:ext cx="12192000" cy="863600"/>
          </a:xfrm>
        </p:spPr>
        <p:txBody>
          <a:bodyPr>
            <a:normAutofit/>
          </a:bodyPr>
          <a:lstStyle/>
          <a:p>
            <a:r>
              <a:rPr lang="ru-RU" sz="3200" dirty="0"/>
              <a:t>Источник финансирования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A71DE-63E8-5E71-3BCD-34430C7001C1}"/>
              </a:ext>
            </a:extLst>
          </p:cNvPr>
          <p:cNvSpPr txBox="1"/>
          <p:nvPr/>
        </p:nvSpPr>
        <p:spPr>
          <a:xfrm>
            <a:off x="977900" y="2172694"/>
            <a:ext cx="10236200" cy="1644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Calibri" panose="020F0502020204030204" pitchFamily="34" charset="0"/>
              </a:rPr>
              <a:t>Работа выполнена в рамках государственного задания ФГБНУ «ФИЦ оригинальных и перспективных биомедицинских и фармацевтических технологий» № FGFG-2022-0001 на проведение прикладных научных исследований (номер государственного учета НИР 122020100334-2).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4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1EC8A-D8FF-6B5B-8AE6-A136513C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021"/>
            <a:ext cx="12192000" cy="830997"/>
          </a:xfrm>
        </p:spPr>
        <p:txBody>
          <a:bodyPr>
            <a:normAutofit/>
          </a:bodyPr>
          <a:lstStyle/>
          <a:p>
            <a:r>
              <a:rPr lang="ru-RU" sz="3200" dirty="0"/>
              <a:t>Актуальность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F73BB-568B-A400-71E4-3746FFE61A71}"/>
              </a:ext>
            </a:extLst>
          </p:cNvPr>
          <p:cNvSpPr txBox="1"/>
          <p:nvPr/>
        </p:nvSpPr>
        <p:spPr>
          <a:xfrm>
            <a:off x="6925488" y="1787084"/>
            <a:ext cx="506331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effectLst/>
                <a:ea typeface="Calibri" panose="020F0502020204030204" pitchFamily="34" charset="0"/>
              </a:rPr>
              <a:t>Для детекции терапевтических конструкций рекомендуется применять метод ПЦР в различных вариациях. </a:t>
            </a:r>
            <a:endParaRPr lang="ru-RU" sz="2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B531BA-C45A-43B6-C194-4551AEEB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05" t="24652" r="17499" b="46111"/>
          <a:stretch/>
        </p:blipFill>
        <p:spPr>
          <a:xfrm>
            <a:off x="296187" y="1566316"/>
            <a:ext cx="6425405" cy="162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FE7A377C-8897-B218-941C-E217D73DA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228" y="5145389"/>
            <a:ext cx="6610136" cy="1634490"/>
          </a:xfrm>
          <a:prstGeom prst="roundRect">
            <a:avLst/>
          </a:prstGeom>
          <a:solidFill>
            <a:srgbClr val="FF0000">
              <a:alpha val="22000"/>
            </a:srgb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b="1" dirty="0">
                <a:latin typeface="+mn-lt"/>
              </a:rPr>
              <a:t>Главная методическая проблема: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ложно-положительные результаты из-за сложности выделения ооцитов/спермиев, не контаминированных соматическими клетками и свободными генными конструкциями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.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431B2BA-4653-9504-909E-4AEA0D3FACD1}"/>
              </a:ext>
            </a:extLst>
          </p:cNvPr>
          <p:cNvGrpSpPr/>
          <p:nvPr/>
        </p:nvGrpSpPr>
        <p:grpSpPr>
          <a:xfrm>
            <a:off x="690315" y="3822993"/>
            <a:ext cx="4528054" cy="2534443"/>
            <a:chOff x="658913" y="4668071"/>
            <a:chExt cx="3761581" cy="1878961"/>
          </a:xfrm>
        </p:grpSpPr>
        <p:pic>
          <p:nvPicPr>
            <p:cNvPr id="8" name="Рисунок 4" descr="DSC_2824.jpg">
              <a:extLst>
                <a:ext uri="{FF2B5EF4-FFF2-40B4-BE49-F238E27FC236}">
                  <a16:creationId xmlns:a16="http://schemas.microsoft.com/office/drawing/2014/main" id="{A29B18FE-E31B-7F63-0822-B7D49046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13" y="4948019"/>
              <a:ext cx="1860199" cy="9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1" descr="In_Vitro_Maturation_010.jpg">
              <a:extLst>
                <a:ext uri="{FF2B5EF4-FFF2-40B4-BE49-F238E27FC236}">
                  <a16:creationId xmlns:a16="http://schemas.microsoft.com/office/drawing/2014/main" id="{82070BB5-CE89-914C-8E7E-9DC0CE66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501" y="5571534"/>
              <a:ext cx="1071563" cy="97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FEE208E-392F-90F4-A67C-7E0576F8C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857" y="4668071"/>
              <a:ext cx="1290637" cy="860425"/>
            </a:xfrm>
            <a:prstGeom prst="rect">
              <a:avLst/>
            </a:prstGeom>
          </p:spPr>
        </p:pic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39842F58-5B9E-B082-ADA3-AAB514388709}"/>
                </a:ext>
              </a:extLst>
            </p:cNvPr>
            <p:cNvSpPr/>
            <p:nvPr/>
          </p:nvSpPr>
          <p:spPr>
            <a:xfrm>
              <a:off x="2557490" y="5372927"/>
              <a:ext cx="637272" cy="3243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19D27923-0449-185C-6D58-5453B2DA9A07}"/>
                </a:ext>
              </a:extLst>
            </p:cNvPr>
            <p:cNvSpPr/>
            <p:nvPr/>
          </p:nvSpPr>
          <p:spPr>
            <a:xfrm>
              <a:off x="2404029" y="4948303"/>
              <a:ext cx="153461" cy="8214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6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id="{A41C4D86-396E-76AB-2A37-8475B7B9F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340" y="3282970"/>
            <a:ext cx="5583913" cy="1328023"/>
          </a:xfrm>
          <a:prstGeom prst="roundRect">
            <a:avLst/>
          </a:prstGeom>
          <a:solidFill>
            <a:schemeClr val="bg1">
              <a:alpha val="68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i="1" dirty="0">
                <a:latin typeface="+mn-lt"/>
              </a:rPr>
              <a:t>No gene therapy trials may be carried out</a:t>
            </a:r>
            <a:r>
              <a:rPr lang="ru-RU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which result in</a:t>
            </a:r>
            <a:r>
              <a:rPr lang="ru-RU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modifications to the subject´s germline</a:t>
            </a:r>
            <a:r>
              <a:rPr lang="ru-RU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genetic identity </a:t>
            </a:r>
          </a:p>
          <a:p>
            <a:pPr algn="ctr"/>
            <a:r>
              <a:rPr lang="en-US" b="1" dirty="0">
                <a:latin typeface="+mn-lt"/>
              </a:rPr>
              <a:t>(Cf. Directive 2001/20/EC)</a:t>
            </a:r>
            <a:endParaRPr lang="ru-RU" b="1" dirty="0">
              <a:latin typeface="+mn-lt"/>
            </a:endParaRPr>
          </a:p>
        </p:txBody>
      </p:sp>
      <p:sp>
        <p:nvSpPr>
          <p:cNvPr id="14" name="Стрелка вниз 14">
            <a:extLst>
              <a:ext uri="{FF2B5EF4-FFF2-40B4-BE49-F238E27FC236}">
                <a16:creationId xmlns:a16="http://schemas.microsoft.com/office/drawing/2014/main" id="{CEA1FEF0-3785-8A14-8978-679CD6737257}"/>
              </a:ext>
            </a:extLst>
          </p:cNvPr>
          <p:cNvSpPr/>
          <p:nvPr/>
        </p:nvSpPr>
        <p:spPr>
          <a:xfrm>
            <a:off x="8610601" y="4677387"/>
            <a:ext cx="317500" cy="437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14">
            <a:extLst>
              <a:ext uri="{FF2B5EF4-FFF2-40B4-BE49-F238E27FC236}">
                <a16:creationId xmlns:a16="http://schemas.microsoft.com/office/drawing/2014/main" id="{15D4FEE3-A501-5D3F-B7C3-EC9C25EAEC42}"/>
              </a:ext>
            </a:extLst>
          </p:cNvPr>
          <p:cNvSpPr/>
          <p:nvPr/>
        </p:nvSpPr>
        <p:spPr>
          <a:xfrm>
            <a:off x="2883387" y="4429582"/>
            <a:ext cx="850900" cy="1107995"/>
          </a:xfrm>
          <a:prstGeom prst="mathMultiply">
            <a:avLst>
              <a:gd name="adj1" fmla="val 85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79299D-A85F-E4C1-9DE0-BF2FF72AF20E}"/>
              </a:ext>
            </a:extLst>
          </p:cNvPr>
          <p:cNvSpPr txBox="1"/>
          <p:nvPr/>
        </p:nvSpPr>
        <p:spPr>
          <a:xfrm>
            <a:off x="0" y="618913"/>
            <a:ext cx="12192000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азработать методику получения </a:t>
            </a:r>
            <a:r>
              <a:rPr lang="ru-RU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неконтаминированных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ооцитов мышей и апробировать ее для оценки риска вертикального переноса с использованием модельных конструкций (аденовирусного и аденоассоциированного вирусных векторов).</a:t>
            </a:r>
          </a:p>
        </p:txBody>
      </p:sp>
    </p:spTree>
    <p:extLst>
      <p:ext uri="{BB962C8B-B14F-4D97-AF65-F5344CB8AC3E}">
        <p14:creationId xmlns:p14="http://schemas.microsoft.com/office/powerpoint/2010/main" val="351520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77361-5978-BD59-787E-7BC08CD1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39144"/>
          </a:xfrm>
        </p:spPr>
        <p:txBody>
          <a:bodyPr>
            <a:normAutofit/>
          </a:bodyPr>
          <a:lstStyle/>
          <a:p>
            <a:r>
              <a:rPr lang="ru-RU" sz="3200" dirty="0"/>
              <a:t>Методы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F250DF-2AB4-B633-E432-75FDD60ACB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24" y="3335378"/>
            <a:ext cx="1756305" cy="1298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896287-537A-EA00-D3F3-2F96C8DCBF73}"/>
              </a:ext>
            </a:extLst>
          </p:cNvPr>
          <p:cNvSpPr/>
          <p:nvPr/>
        </p:nvSpPr>
        <p:spPr>
          <a:xfrm>
            <a:off x="5392457" y="4534386"/>
            <a:ext cx="1208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Ооциты</a:t>
            </a:r>
            <a:endParaRPr lang="en-US" sz="1400" b="1" dirty="0">
              <a:latin typeface="+mj-lt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93957DA-76D4-5BC6-B91A-5B5B8125BE6A}"/>
              </a:ext>
            </a:extLst>
          </p:cNvPr>
          <p:cNvSpPr/>
          <p:nvPr/>
        </p:nvSpPr>
        <p:spPr>
          <a:xfrm>
            <a:off x="7810935" y="5943692"/>
            <a:ext cx="2387165" cy="3745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Direct Real-time PCR</a:t>
            </a:r>
            <a:endParaRPr lang="ru-RU" sz="1600" b="1" dirty="0">
              <a:latin typeface="+mj-lt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AD4AC9B-5336-1620-3E75-BA4271E24282}"/>
              </a:ext>
            </a:extLst>
          </p:cNvPr>
          <p:cNvSpPr/>
          <p:nvPr/>
        </p:nvSpPr>
        <p:spPr>
          <a:xfrm>
            <a:off x="7944817" y="3097989"/>
            <a:ext cx="40822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Векторы Ad5 и </a:t>
            </a:r>
            <a:r>
              <a:rPr lang="en-US" sz="16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AAV5</a:t>
            </a:r>
            <a:r>
              <a:rPr lang="ru-RU" sz="16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 любезно предоставлены НИЦЭМ </a:t>
            </a:r>
          </a:p>
          <a:p>
            <a:pPr algn="r"/>
            <a:r>
              <a:rPr lang="ru-RU" sz="16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им. Н. Ф. Гамалеи</a:t>
            </a:r>
          </a:p>
          <a:p>
            <a:pPr algn="r"/>
            <a:endParaRPr lang="ru-RU" sz="1600" b="1" i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r"/>
            <a:r>
              <a:rPr lang="ru-RU" sz="1600" b="1" i="1" dirty="0">
                <a:ea typeface="Times New Roman" panose="02020603050405020304" pitchFamily="18" charset="0"/>
              </a:rPr>
              <a:t>ГСЖ – гонадотропин сыворотки жеребых кобыл</a:t>
            </a:r>
          </a:p>
          <a:p>
            <a:pPr algn="r"/>
            <a:r>
              <a:rPr lang="ru-RU" sz="1600" b="1" i="1" dirty="0">
                <a:ea typeface="Times New Roman" panose="02020603050405020304" pitchFamily="18" charset="0"/>
              </a:rPr>
              <a:t>ХГ – хорионический гонадотропин 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9B612CD-E720-CFF5-7745-9627393542D0}"/>
              </a:ext>
            </a:extLst>
          </p:cNvPr>
          <p:cNvGrpSpPr/>
          <p:nvPr/>
        </p:nvGrpSpPr>
        <p:grpSpPr>
          <a:xfrm>
            <a:off x="4925691" y="-201116"/>
            <a:ext cx="1888050" cy="1553201"/>
            <a:chOff x="268760" y="1636098"/>
            <a:chExt cx="2051108" cy="1967044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1DBCB3-C136-6C93-3682-3486FFCF1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825" y="1636098"/>
              <a:ext cx="1906043" cy="1538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DB3CB54-30A6-2A70-87B2-60F2502E8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74" y="2497392"/>
              <a:ext cx="760428" cy="753554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26EA2A4-4CBF-C231-7A8F-F7727ADB6806}"/>
                </a:ext>
              </a:extLst>
            </p:cNvPr>
            <p:cNvSpPr/>
            <p:nvPr/>
          </p:nvSpPr>
          <p:spPr>
            <a:xfrm>
              <a:off x="268760" y="3174382"/>
              <a:ext cx="760428" cy="428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ГСЖ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715B00-E627-92A9-0850-94AAEA855100}"/>
              </a:ext>
            </a:extLst>
          </p:cNvPr>
          <p:cNvGrpSpPr/>
          <p:nvPr/>
        </p:nvGrpSpPr>
        <p:grpSpPr>
          <a:xfrm>
            <a:off x="3249292" y="648571"/>
            <a:ext cx="2335146" cy="2270754"/>
            <a:chOff x="5440320" y="4650509"/>
            <a:chExt cx="2772348" cy="259427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4A19C96-409B-6548-A50D-9A112FE0D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6625" y="5319714"/>
              <a:ext cx="1906043" cy="1538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E600C13-2D09-0DCA-EA8C-F7CA8B3AF4F8}"/>
                </a:ext>
              </a:extLst>
            </p:cNvPr>
            <p:cNvSpPr/>
            <p:nvPr/>
          </p:nvSpPr>
          <p:spPr>
            <a:xfrm>
              <a:off x="6161560" y="6857998"/>
              <a:ext cx="608028" cy="386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ХГ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DCD7C73-9833-8CC8-FF9C-BD14923F30E8}"/>
                </a:ext>
              </a:extLst>
            </p:cNvPr>
            <p:cNvSpPr/>
            <p:nvPr/>
          </p:nvSpPr>
          <p:spPr>
            <a:xfrm>
              <a:off x="5440320" y="4650509"/>
              <a:ext cx="1906039" cy="597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Ad5</a:t>
              </a:r>
            </a:p>
            <a:p>
              <a:pPr algn="ctr"/>
              <a:r>
                <a:rPr lang="ru-RU" sz="1400" b="1" i="1" dirty="0">
                  <a:cs typeface="Times New Roman" panose="02020603050405020304" pitchFamily="18" charset="0"/>
                </a:rPr>
                <a:t>2</a:t>
              </a:r>
              <a:r>
                <a:rPr lang="en-US" sz="1400" b="1" i="1" dirty="0">
                  <a:cs typeface="Times New Roman" panose="02020603050405020304" pitchFamily="18" charset="0"/>
                </a:rPr>
                <a:t>,5×</a:t>
              </a:r>
              <a:r>
                <a:rPr lang="ru-RU" sz="1400" b="1" i="1" dirty="0">
                  <a:cs typeface="Times New Roman" panose="02020603050405020304" pitchFamily="18" charset="0"/>
                </a:rPr>
                <a:t>10</a:t>
              </a:r>
              <a:r>
                <a:rPr lang="ru-RU" sz="1400" b="1" i="1" baseline="30000" dirty="0">
                  <a:cs typeface="Times New Roman" panose="02020603050405020304" pitchFamily="18" charset="0"/>
                </a:rPr>
                <a:t>9</a:t>
              </a:r>
              <a:r>
                <a:rPr lang="ru-RU" sz="1400" b="1" i="1" dirty="0">
                  <a:cs typeface="Times New Roman" panose="02020603050405020304" pitchFamily="18" charset="0"/>
                </a:rPr>
                <a:t> БОЕ/кг 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9494A07-5EAC-B299-024C-7ABB91906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374" y="6171924"/>
              <a:ext cx="760428" cy="753554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E7C6C38B-B12B-AAA4-17D0-AE8070D7A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45923">
              <a:off x="6180068" y="5208894"/>
              <a:ext cx="760428" cy="753554"/>
            </a:xfrm>
            <a:prstGeom prst="rect">
              <a:avLst/>
            </a:prstGeom>
          </p:spPr>
        </p:pic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FCD30CF-3291-0C79-36A0-09D5B5D84705}"/>
              </a:ext>
            </a:extLst>
          </p:cNvPr>
          <p:cNvSpPr/>
          <p:nvPr/>
        </p:nvSpPr>
        <p:spPr>
          <a:xfrm>
            <a:off x="6085360" y="1125129"/>
            <a:ext cx="608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48 </a:t>
            </a:r>
            <a:r>
              <a:rPr lang="ru-RU" sz="1400" b="1" dirty="0">
                <a:latin typeface="+mj-lt"/>
              </a:rPr>
              <a:t>ч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84023D-94D8-4E4A-043D-AE2E0A0C7A38}"/>
              </a:ext>
            </a:extLst>
          </p:cNvPr>
          <p:cNvSpPr txBox="1"/>
          <p:nvPr/>
        </p:nvSpPr>
        <p:spPr>
          <a:xfrm>
            <a:off x="9346564" y="745031"/>
            <a:ext cx="1562100" cy="408623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AAV5</a:t>
            </a:r>
            <a:endParaRPr lang="ru-RU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87AD8E-AFF0-8633-7D56-8A145C3B8760}"/>
              </a:ext>
            </a:extLst>
          </p:cNvPr>
          <p:cNvSpPr txBox="1"/>
          <p:nvPr/>
        </p:nvSpPr>
        <p:spPr>
          <a:xfrm>
            <a:off x="1151479" y="745031"/>
            <a:ext cx="1562100" cy="408623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Ad5</a:t>
            </a:r>
            <a:endParaRPr lang="ru-RU" b="1" dirty="0"/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A558C977-AC8A-B5B3-2FC3-CAB2B5155270}"/>
              </a:ext>
            </a:extLst>
          </p:cNvPr>
          <p:cNvCxnSpPr>
            <a:cxnSpLocks/>
          </p:cNvCxnSpPr>
          <p:nvPr/>
        </p:nvCxnSpPr>
        <p:spPr>
          <a:xfrm>
            <a:off x="5936482" y="1073987"/>
            <a:ext cx="0" cy="539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B1E1F37A-B0A6-BC41-5C8B-E2209CDEC869}"/>
              </a:ext>
            </a:extLst>
          </p:cNvPr>
          <p:cNvGrpSpPr/>
          <p:nvPr/>
        </p:nvGrpSpPr>
        <p:grpSpPr>
          <a:xfrm flipH="1">
            <a:off x="6339359" y="750121"/>
            <a:ext cx="2604211" cy="2206490"/>
            <a:chOff x="5120879" y="4723929"/>
            <a:chExt cx="3091789" cy="2520858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2A9DE35-67BD-3345-9F39-EE8EB5082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6625" y="5319714"/>
              <a:ext cx="1906043" cy="1538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897FD718-F666-6741-995D-60F1B1E1F1EE}"/>
                </a:ext>
              </a:extLst>
            </p:cNvPr>
            <p:cNvSpPr/>
            <p:nvPr/>
          </p:nvSpPr>
          <p:spPr>
            <a:xfrm>
              <a:off x="6161560" y="6857998"/>
              <a:ext cx="608028" cy="386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ХГ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99D9347F-2CD4-AA05-5F30-45E923D794A7}"/>
                </a:ext>
              </a:extLst>
            </p:cNvPr>
            <p:cNvSpPr/>
            <p:nvPr/>
          </p:nvSpPr>
          <p:spPr>
            <a:xfrm>
              <a:off x="5120879" y="4723929"/>
              <a:ext cx="1612413" cy="597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AAV5</a:t>
              </a:r>
            </a:p>
            <a:p>
              <a:pPr algn="ctr"/>
              <a:r>
                <a:rPr lang="ru-RU" sz="1400" b="1" i="1" dirty="0">
                  <a:effectLst/>
                  <a:ea typeface="Calibri" panose="020F0502020204030204" pitchFamily="34" charset="0"/>
                </a:rPr>
                <a:t>0,5×10</a:t>
              </a:r>
              <a:r>
                <a:rPr lang="ru-RU" sz="1400" b="1" i="1" baseline="30000" dirty="0">
                  <a:effectLst/>
                  <a:ea typeface="Calibri" panose="020F0502020204030204" pitchFamily="34" charset="0"/>
                </a:rPr>
                <a:t>11</a:t>
              </a:r>
              <a:r>
                <a:rPr lang="ru-RU" sz="1400" b="1" i="1" dirty="0">
                  <a:effectLst/>
                  <a:ea typeface="Calibri" panose="020F0502020204030204" pitchFamily="34" charset="0"/>
                </a:rPr>
                <a:t> </a:t>
              </a:r>
              <a:endParaRPr lang="ru-RU" sz="1400" b="1" i="1" dirty="0">
                <a:cs typeface="Times New Roman" panose="02020603050405020304" pitchFamily="18" charset="0"/>
              </a:endParaRP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E052572D-9DF2-B2CB-EC43-0E6E4BF6A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374" y="6171924"/>
              <a:ext cx="760428" cy="753554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E490BA1-6A6E-E365-C2C7-726026474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45923">
              <a:off x="5546871" y="5523293"/>
              <a:ext cx="760427" cy="753554"/>
            </a:xfrm>
            <a:prstGeom prst="rect">
              <a:avLst/>
            </a:prstGeom>
          </p:spPr>
        </p:pic>
      </p:grp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311A19BA-0CC0-3184-4A4B-ABE751260EED}"/>
              </a:ext>
            </a:extLst>
          </p:cNvPr>
          <p:cNvCxnSpPr>
            <a:cxnSpLocks/>
          </p:cNvCxnSpPr>
          <p:nvPr/>
        </p:nvCxnSpPr>
        <p:spPr>
          <a:xfrm>
            <a:off x="5936482" y="2415671"/>
            <a:ext cx="0" cy="7720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0E78CF5-8EE3-7531-0B99-789292075C80}"/>
              </a:ext>
            </a:extLst>
          </p:cNvPr>
          <p:cNvSpPr/>
          <p:nvPr/>
        </p:nvSpPr>
        <p:spPr>
          <a:xfrm>
            <a:off x="5181368" y="2694327"/>
            <a:ext cx="608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17 </a:t>
            </a:r>
            <a:r>
              <a:rPr lang="ru-RU" sz="1400" b="1" dirty="0">
                <a:latin typeface="+mj-lt"/>
              </a:rPr>
              <a:t>ч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50FD04-4812-A170-58F8-039C4EB9A8F9}"/>
              </a:ext>
            </a:extLst>
          </p:cNvPr>
          <p:cNvSpPr txBox="1"/>
          <p:nvPr/>
        </p:nvSpPr>
        <p:spPr>
          <a:xfrm>
            <a:off x="6134991" y="2337603"/>
            <a:ext cx="850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+mj-lt"/>
                <a:ea typeface="Calibri" panose="020F0502020204030204" pitchFamily="34" charset="0"/>
              </a:rPr>
              <a:t>1, 3, 5, 7, 14, 30, 90 дней</a:t>
            </a:r>
            <a:endParaRPr lang="ru-RU" sz="1400" b="1" dirty="0"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1C9DC2-9228-D90D-0B19-0A4BB88E8644}"/>
              </a:ext>
            </a:extLst>
          </p:cNvPr>
          <p:cNvSpPr txBox="1"/>
          <p:nvPr/>
        </p:nvSpPr>
        <p:spPr>
          <a:xfrm>
            <a:off x="6693388" y="3403217"/>
            <a:ext cx="1562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A1A1A"/>
                </a:solidFill>
                <a:effectLst/>
                <a:ea typeface="Calibri" panose="020F0502020204030204" pitchFamily="34" charset="0"/>
              </a:rPr>
              <a:t>раствор </a:t>
            </a:r>
            <a:r>
              <a:rPr lang="en-US" sz="1400" b="1" dirty="0" err="1">
                <a:solidFill>
                  <a:srgbClr val="1A1A1A"/>
                </a:solidFill>
                <a:effectLst/>
                <a:ea typeface="Calibri" panose="020F0502020204030204" pitchFamily="34" charset="0"/>
              </a:rPr>
              <a:t>Percoll</a:t>
            </a:r>
            <a:r>
              <a:rPr lang="en-US" sz="1400" b="1" dirty="0">
                <a:solidFill>
                  <a:srgbClr val="1A1A1A"/>
                </a:solidFill>
                <a:effectLst/>
                <a:ea typeface="Calibri" panose="020F0502020204030204" pitchFamily="34" charset="0"/>
              </a:rPr>
              <a:t> </a:t>
            </a:r>
            <a:endParaRPr lang="ru-RU" sz="1400" b="1" dirty="0"/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94A701D4-7F69-C2D0-7822-21040938AB5F}"/>
              </a:ext>
            </a:extLst>
          </p:cNvPr>
          <p:cNvCxnSpPr>
            <a:stCxn id="56" idx="2"/>
          </p:cNvCxnSpPr>
          <p:nvPr/>
        </p:nvCxnSpPr>
        <p:spPr>
          <a:xfrm flipH="1">
            <a:off x="5996460" y="3710994"/>
            <a:ext cx="1477978" cy="273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E5AA410F-8822-5F25-4148-C73D947239D2}"/>
              </a:ext>
            </a:extLst>
          </p:cNvPr>
          <p:cNvCxnSpPr>
            <a:cxnSpLocks/>
          </p:cNvCxnSpPr>
          <p:nvPr/>
        </p:nvCxnSpPr>
        <p:spPr>
          <a:xfrm>
            <a:off x="5963942" y="4892852"/>
            <a:ext cx="0" cy="434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4347E78D-BC95-3A87-DDAE-5854BBB54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896" y="5323951"/>
            <a:ext cx="822936" cy="1316696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7E53DD2-1803-81FE-A4D7-FF53BE39CC45}"/>
              </a:ext>
            </a:extLst>
          </p:cNvPr>
          <p:cNvSpPr/>
          <p:nvPr/>
        </p:nvSpPr>
        <p:spPr>
          <a:xfrm>
            <a:off x="5581370" y="6340336"/>
            <a:ext cx="254000" cy="391106"/>
          </a:xfrm>
          <a:prstGeom prst="rect">
            <a:avLst/>
          </a:prstGeom>
          <a:solidFill>
            <a:srgbClr val="C5E0EC"/>
          </a:solidFill>
          <a:ln>
            <a:solidFill>
              <a:srgbClr val="C5E0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C1A0D43-9087-C796-782B-9C5D5190DC30}"/>
              </a:ext>
            </a:extLst>
          </p:cNvPr>
          <p:cNvSpPr txBox="1"/>
          <p:nvPr/>
        </p:nvSpPr>
        <p:spPr>
          <a:xfrm>
            <a:off x="3978980" y="5620219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/>
              <a:t>Лизирующий</a:t>
            </a:r>
            <a:r>
              <a:rPr lang="ru-RU" sz="1400" b="1" dirty="0"/>
              <a:t> раствор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6884D82E-F3CB-A152-8882-86E6BBAAF827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4760030" y="6143439"/>
            <a:ext cx="1236430" cy="211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E59A538C-6CCF-B056-7054-6A19C2FB2E8C}"/>
              </a:ext>
            </a:extLst>
          </p:cNvPr>
          <p:cNvCxnSpPr>
            <a:cxnSpLocks/>
          </p:cNvCxnSpPr>
          <p:nvPr/>
        </p:nvCxnSpPr>
        <p:spPr>
          <a:xfrm>
            <a:off x="6560131" y="6121818"/>
            <a:ext cx="11308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EFAD69B3-6EFC-6D60-9C0C-693501C1A0EC}"/>
              </a:ext>
            </a:extLst>
          </p:cNvPr>
          <p:cNvSpPr/>
          <p:nvPr/>
        </p:nvSpPr>
        <p:spPr>
          <a:xfrm flipH="1">
            <a:off x="342899" y="1613770"/>
            <a:ext cx="2779665" cy="4741253"/>
          </a:xfrm>
          <a:prstGeom prst="roundRect">
            <a:avLst/>
          </a:prstGeom>
          <a:solidFill>
            <a:schemeClr val="bg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401BF929-DCB3-E284-A3D5-BCD73A5DA7AF}"/>
              </a:ext>
            </a:extLst>
          </p:cNvPr>
          <p:cNvCxnSpPr>
            <a:cxnSpLocks/>
          </p:cNvCxnSpPr>
          <p:nvPr/>
        </p:nvCxnSpPr>
        <p:spPr>
          <a:xfrm flipH="1" flipV="1">
            <a:off x="3153428" y="2956611"/>
            <a:ext cx="2584546" cy="222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16">
            <a:extLst>
              <a:ext uri="{FF2B5EF4-FFF2-40B4-BE49-F238E27FC236}">
                <a16:creationId xmlns:a16="http://schemas.microsoft.com/office/drawing/2014/main" id="{24AFEBEF-D1D7-8EAA-9073-BB5D5A4C62DD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23" y="2943323"/>
            <a:ext cx="1061597" cy="8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id="{12B8C982-8593-22CC-038E-243C21AA0E5C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23" y="4037738"/>
            <a:ext cx="1109846" cy="8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Облачко с текстом: прямоугольное 81">
            <a:extLst>
              <a:ext uri="{FF2B5EF4-FFF2-40B4-BE49-F238E27FC236}">
                <a16:creationId xmlns:a16="http://schemas.microsoft.com/office/drawing/2014/main" id="{60004162-2FD9-BD81-D468-D7A2C5E75461}"/>
              </a:ext>
            </a:extLst>
          </p:cNvPr>
          <p:cNvSpPr/>
          <p:nvPr/>
        </p:nvSpPr>
        <p:spPr>
          <a:xfrm>
            <a:off x="1899456" y="1857708"/>
            <a:ext cx="1061597" cy="840322"/>
          </a:xfrm>
          <a:prstGeom prst="wedgeRectCallout">
            <a:avLst>
              <a:gd name="adj1" fmla="val -47533"/>
              <a:gd name="adj2" fmla="val -21250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F41E98B3-8D75-DBAB-064D-B3E38C0B1864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3246691" y="4443324"/>
            <a:ext cx="2069738" cy="1094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9">
            <a:extLst>
              <a:ext uri="{FF2B5EF4-FFF2-40B4-BE49-F238E27FC236}">
                <a16:creationId xmlns:a16="http://schemas.microsoft.com/office/drawing/2014/main" id="{E8111D91-647D-A633-E6AE-12AB152F668E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23" y="5157077"/>
            <a:ext cx="1109846" cy="82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5BEE0466-778C-C38E-2591-0B7EA816B0C4}"/>
              </a:ext>
            </a:extLst>
          </p:cNvPr>
          <p:cNvSpPr txBox="1"/>
          <p:nvPr/>
        </p:nvSpPr>
        <p:spPr>
          <a:xfrm>
            <a:off x="418770" y="1763435"/>
            <a:ext cx="1519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Выделение ооцитов из ооцит-</a:t>
            </a:r>
            <a:r>
              <a:rPr lang="ru-RU" sz="1400" dirty="0" err="1"/>
              <a:t>кумулюсного</a:t>
            </a:r>
            <a:r>
              <a:rPr lang="ru-RU" sz="1400" dirty="0"/>
              <a:t> комплекса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205F64-4A62-D7A7-B5EB-E7C5017B9E6E}"/>
              </a:ext>
            </a:extLst>
          </p:cNvPr>
          <p:cNvSpPr txBox="1"/>
          <p:nvPr/>
        </p:nvSpPr>
        <p:spPr>
          <a:xfrm>
            <a:off x="337776" y="3636598"/>
            <a:ext cx="1519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Очистка от фолликулярных клеток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383AEB-5A7B-A320-04CB-DCB0D7F0C6BD}"/>
              </a:ext>
            </a:extLst>
          </p:cNvPr>
          <p:cNvSpPr txBox="1"/>
          <p:nvPr/>
        </p:nvSpPr>
        <p:spPr>
          <a:xfrm>
            <a:off x="312858" y="5276602"/>
            <a:ext cx="151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Удаление зоны </a:t>
            </a:r>
            <a:r>
              <a:rPr lang="ru-RU" sz="1400" dirty="0" err="1"/>
              <a:t>пеллюцида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1659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CDD69-371B-2E7C-9856-59198AF4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6899"/>
          </a:xfrm>
        </p:spPr>
        <p:txBody>
          <a:bodyPr>
            <a:normAutofit/>
          </a:bodyPr>
          <a:lstStyle/>
          <a:p>
            <a:r>
              <a:rPr lang="ru-RU" sz="3200" dirty="0"/>
              <a:t>Результаты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F0FD2F-C0B5-A656-9B57-01185A2A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5" t="25185" r="52395" b="29074"/>
          <a:stretch/>
        </p:blipFill>
        <p:spPr>
          <a:xfrm>
            <a:off x="6587356" y="95250"/>
            <a:ext cx="5037085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47A170-009B-9145-5817-CE951265613E}"/>
              </a:ext>
            </a:extLst>
          </p:cNvPr>
          <p:cNvSpPr txBox="1"/>
          <p:nvPr/>
        </p:nvSpPr>
        <p:spPr>
          <a:xfrm>
            <a:off x="6477000" y="2975250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ea typeface="Calibri" panose="020F0502020204030204" pitchFamily="34" charset="0"/>
              </a:rPr>
              <a:t>Direct-PCR анализ образцов 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яичников </a:t>
            </a:r>
            <a:r>
              <a:rPr lang="ru-RU" sz="1400" dirty="0">
                <a:effectLst/>
                <a:ea typeface="Calibri" panose="020F0502020204030204" pitchFamily="34" charset="0"/>
              </a:rPr>
              <a:t>от индивидуальных животных на последовательности вектора </a:t>
            </a:r>
            <a:r>
              <a:rPr lang="en-US" sz="1400" dirty="0">
                <a:effectLst/>
                <a:ea typeface="Calibri" panose="020F0502020204030204" pitchFamily="34" charset="0"/>
              </a:rPr>
              <a:t>AAV5</a:t>
            </a:r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5D6167-7551-7D52-A278-24BE4E9170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2" t="24444" r="52187" b="29815"/>
          <a:stretch/>
        </p:blipFill>
        <p:spPr>
          <a:xfrm>
            <a:off x="6587356" y="3476350"/>
            <a:ext cx="5037086" cy="288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026942-8949-BD86-40B1-1CEE4502BEDB}"/>
              </a:ext>
            </a:extLst>
          </p:cNvPr>
          <p:cNvSpPr txBox="1"/>
          <p:nvPr/>
        </p:nvSpPr>
        <p:spPr>
          <a:xfrm>
            <a:off x="6477000" y="6334780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ea typeface="Calibri" panose="020F0502020204030204" pitchFamily="34" charset="0"/>
              </a:rPr>
              <a:t>Direct-PCR анализ образцов 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ооцитов</a:t>
            </a:r>
            <a:r>
              <a:rPr lang="ru-RU" sz="1400" dirty="0">
                <a:effectLst/>
                <a:ea typeface="Calibri" panose="020F0502020204030204" pitchFamily="34" charset="0"/>
              </a:rPr>
              <a:t> от индивидуальных животных на последовательности вектора </a:t>
            </a:r>
            <a:r>
              <a:rPr lang="en-US" sz="1400" dirty="0">
                <a:effectLst/>
                <a:ea typeface="Calibri" panose="020F0502020204030204" pitchFamily="34" charset="0"/>
              </a:rPr>
              <a:t>AAV5</a:t>
            </a:r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C5E872-9C74-C8EB-1F4B-6AE7268B27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16979" r="45772" b="21704"/>
          <a:stretch/>
        </p:blipFill>
        <p:spPr bwMode="auto">
          <a:xfrm>
            <a:off x="334948" y="739120"/>
            <a:ext cx="5803093" cy="317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282582-DB17-78F3-D0B9-6A0E67CA2D3C}"/>
              </a:ext>
            </a:extLst>
          </p:cNvPr>
          <p:cNvSpPr txBox="1"/>
          <p:nvPr/>
        </p:nvSpPr>
        <p:spPr>
          <a:xfrm>
            <a:off x="334947" y="3947280"/>
            <a:ext cx="58030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</a:rPr>
              <a:t>Direct-PCR анализ образцов ооцитов от индивидуальных животных на последовательности генов ядерной (PTGER2) и мтДНК (COX2)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21ADC-013D-3517-926C-1528B721F871}"/>
              </a:ext>
            </a:extLst>
          </p:cNvPr>
          <p:cNvSpPr txBox="1"/>
          <p:nvPr/>
        </p:nvSpPr>
        <p:spPr>
          <a:xfrm>
            <a:off x="304800" y="4916350"/>
            <a:ext cx="6172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+mj-lt"/>
                <a:ea typeface="Calibri" panose="020F0502020204030204" pitchFamily="34" charset="0"/>
              </a:rPr>
              <a:t>Полученные данные демонстрируют отсутствие вертикального переноса исследуемых конструкций. Выявление аденоассоциированного вектора в яичниках при его необнаружении в ооцитах подтверждает эффективность разработанной методики очистки половых клеток.</a:t>
            </a:r>
            <a:endParaRPr lang="ru-RU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D0821-078E-6E04-0C9C-D33098089DE4}"/>
              </a:ext>
            </a:extLst>
          </p:cNvPr>
          <p:cNvSpPr txBox="1"/>
          <p:nvPr/>
        </p:nvSpPr>
        <p:spPr>
          <a:xfrm>
            <a:off x="9220200" y="4916350"/>
            <a:ext cx="2232837" cy="5232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НЕСПЕЦИФИКА</a:t>
            </a:r>
          </a:p>
        </p:txBody>
      </p:sp>
    </p:spTree>
    <p:extLst>
      <p:ext uri="{BB962C8B-B14F-4D97-AF65-F5344CB8AC3E}">
        <p14:creationId xmlns:p14="http://schemas.microsoft.com/office/powerpoint/2010/main" val="3331543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331</Words>
  <Application>Microsoft Office PowerPoint</Application>
  <PresentationFormat>Широкоэкранный</PresentationFormat>
  <Paragraphs>45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Риск вертикального переноса генетических конструкций в половые клетки:  разработка и апробация метода для ооцитов</vt:lpstr>
      <vt:lpstr>Источник финансирования</vt:lpstr>
      <vt:lpstr>Актуальность</vt:lpstr>
      <vt:lpstr>Методы</vt:lpstr>
      <vt:lpstr>Результаты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Маликова Александра Дмитриевна</dc:creator>
  <cp:lastModifiedBy>Маликова Александра Дмитриевна</cp:lastModifiedBy>
  <cp:revision>5</cp:revision>
  <dcterms:created xsi:type="dcterms:W3CDTF">2025-04-24T13:38:25Z</dcterms:created>
  <dcterms:modified xsi:type="dcterms:W3CDTF">2025-04-25T11:13:18Z</dcterms:modified>
</cp:coreProperties>
</file>